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86" r:id="rId4"/>
    <p:sldId id="287" r:id="rId5"/>
    <p:sldId id="288" r:id="rId6"/>
    <p:sldId id="276" r:id="rId7"/>
    <p:sldId id="259" r:id="rId8"/>
    <p:sldId id="274" r:id="rId9"/>
    <p:sldId id="289" r:id="rId10"/>
    <p:sldId id="272" r:id="rId11"/>
    <p:sldId id="262" r:id="rId12"/>
    <p:sldId id="285" r:id="rId13"/>
    <p:sldId id="265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66CC"/>
    <a:srgbClr val="0066FF"/>
    <a:srgbClr val="422C16"/>
    <a:srgbClr val="0C788E"/>
    <a:srgbClr val="006666"/>
    <a:srgbClr val="54381C"/>
    <a:srgbClr val="A50021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15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2D229-F5F4-4DC3-A5AA-D0184174F707}" type="datetimeFigureOut">
              <a:rPr lang="en-US" smtClean="0"/>
              <a:pPr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4F90B-156B-4033-9692-12654125C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8856E-1436-4B1B-B2B6-081DD5E085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3599D-50CD-4C46-A6C1-2AC9C61D19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209A-B5C2-4038-93CF-F7DB16F7F9E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5F72-9E0A-45E5-AA04-26620FF939C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B0390-CF46-4DF8-8A11-97C2B6A20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E34C1-CFAE-4447-97DB-910962E30E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F31C-A240-4BC7-B640-B4B89EC54AD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07019-C94A-45FC-8B85-E3D104EE18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4BB23-B3B1-46BB-8264-94F6D3F2FD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869F1-17DC-4E46-B9C5-EE679C981FD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44665-7BB6-48C4-B2F4-2A5F362BFD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5C2CF0-DF15-4C3C-91A5-AB6F3B29C94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755576" y="404664"/>
            <a:ext cx="7632848" cy="1152128"/>
          </a:xfrm>
        </p:spPr>
        <p:txBody>
          <a:bodyPr/>
          <a:lstStyle/>
          <a:p>
            <a:r>
              <a:rPr lang="es-U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 CAREER DAY</a:t>
            </a:r>
            <a:br>
              <a:rPr lang="es-UY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Y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 Beach International Airport</a:t>
            </a:r>
            <a:endParaRPr lang="es-E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6084168" y="5517232"/>
            <a:ext cx="2881511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Palm Beach County Department of Airports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September 24, 2025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8"/>
            <a:ext cx="1086268" cy="106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Landside Operations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496944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Examples of daily tasks</a:t>
            </a:r>
            <a:r>
              <a:rPr lang="en-US" sz="2400" b="1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Perform inspections of roadways/curbside areas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Inspection of parking facilities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Inspections of ancillary properties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 construction in landside areas (i.e. parking garage)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 with DOA Maintenance </a:t>
            </a:r>
            <a:r>
              <a:rPr lang="en-US" sz="2000" dirty="0" err="1" smtClean="0"/>
              <a:t>andcontractors</a:t>
            </a:r>
            <a:r>
              <a:rPr lang="en-US" sz="2000" dirty="0" smtClean="0"/>
              <a:t> (i.e. parking contractor)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Security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Commercial Airport</a:t>
            </a:r>
          </a:p>
          <a:p>
            <a:r>
              <a:rPr lang="en-US" sz="2000" dirty="0" smtClean="0"/>
              <a:t>PBI Airport Security Plan (ASP) – describes how the Airport will meet the requirements of FAR Part 1542/SDs</a:t>
            </a:r>
          </a:p>
          <a:p>
            <a:r>
              <a:rPr lang="en-US" sz="2000" dirty="0" smtClean="0"/>
              <a:t>TSA Regulations/Directives &amp; Coordination</a:t>
            </a:r>
          </a:p>
          <a:p>
            <a:r>
              <a:rPr lang="en-US" sz="2000" dirty="0" smtClean="0"/>
              <a:t>Tenant Monitoring/Testing</a:t>
            </a:r>
          </a:p>
          <a:p>
            <a:r>
              <a:rPr lang="en-US" sz="2000" dirty="0" smtClean="0"/>
              <a:t>Training – SIDA /Non-Movement Area/Movement Area</a:t>
            </a:r>
          </a:p>
          <a:p>
            <a:r>
              <a:rPr lang="en-US" sz="2000" dirty="0" smtClean="0"/>
              <a:t>Perimeter Inspections</a:t>
            </a:r>
          </a:p>
          <a:p>
            <a:r>
              <a:rPr lang="en-US" sz="2000" dirty="0" smtClean="0"/>
              <a:t>Enhanced Inspections – vehicles/personnel</a:t>
            </a:r>
          </a:p>
          <a:p>
            <a:r>
              <a:rPr lang="en-US" sz="2000" dirty="0" smtClean="0"/>
              <a:t>Coordination with Law Enforcement (PBSO)</a:t>
            </a:r>
          </a:p>
          <a:p>
            <a:r>
              <a:rPr lang="en-US" sz="2000" dirty="0" smtClean="0"/>
              <a:t>Inspections of employees with access to certain areas</a:t>
            </a:r>
          </a:p>
          <a:p>
            <a:r>
              <a:rPr lang="en-US" sz="2000" dirty="0" smtClean="0"/>
              <a:t>Emergency Exercises/Meetings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887"/>
            <a:ext cx="9001000" cy="49006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Rescue and Fire Fighting (ARFF)/EMERGENCY EXERCISES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525963"/>
          </a:xfrm>
        </p:spPr>
        <p:txBody>
          <a:bodyPr/>
          <a:lstStyle/>
          <a:p>
            <a:pPr marL="457200" indent="-457200">
              <a:buNone/>
            </a:pP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26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5-02.jpg"/>
          <p:cNvPicPr>
            <a:picLocks noChangeAspect="1"/>
          </p:cNvPicPr>
          <p:nvPr/>
        </p:nvPicPr>
        <p:blipFill>
          <a:blip r:embed="rId2" cstate="print"/>
          <a:srcRect l="4959" t="9919" r="3295" b="7427"/>
          <a:stretch>
            <a:fillRect/>
          </a:stretch>
        </p:blipFill>
        <p:spPr>
          <a:xfrm>
            <a:off x="134340" y="1723119"/>
            <a:ext cx="2205412" cy="1490143"/>
          </a:xfrm>
          <a:prstGeom prst="rect">
            <a:avLst/>
          </a:prstGeom>
        </p:spPr>
      </p:pic>
      <p:pic>
        <p:nvPicPr>
          <p:cNvPr id="6" name="Picture 5" descr="RP81-01.jpg"/>
          <p:cNvPicPr>
            <a:picLocks noChangeAspect="1"/>
          </p:cNvPicPr>
          <p:nvPr/>
        </p:nvPicPr>
        <p:blipFill>
          <a:blip r:embed="rId3" cstate="print"/>
          <a:srcRect t="7340" r="905" b="4575"/>
          <a:stretch>
            <a:fillRect/>
          </a:stretch>
        </p:blipFill>
        <p:spPr>
          <a:xfrm>
            <a:off x="124052" y="3405076"/>
            <a:ext cx="2205412" cy="1470275"/>
          </a:xfrm>
          <a:prstGeom prst="rect">
            <a:avLst/>
          </a:prstGeom>
        </p:spPr>
      </p:pic>
      <p:pic>
        <p:nvPicPr>
          <p:cNvPr id="7" name="Picture 2" descr="G:\2014 Live Drill Info\Pictures\100_1325.jpg"/>
          <p:cNvPicPr>
            <a:picLocks noChangeAspect="1" noChangeArrowheads="1"/>
          </p:cNvPicPr>
          <p:nvPr/>
        </p:nvPicPr>
        <p:blipFill rotWithShape="1">
          <a:blip r:embed="rId4" cstate="print"/>
          <a:srcRect t="13221" b="29114"/>
          <a:stretch/>
        </p:blipFill>
        <p:spPr bwMode="auto">
          <a:xfrm>
            <a:off x="2390159" y="1757953"/>
            <a:ext cx="3125606" cy="1357088"/>
          </a:xfrm>
          <a:prstGeom prst="rect">
            <a:avLst/>
          </a:prstGeom>
          <a:noFill/>
        </p:spPr>
      </p:pic>
      <p:pic>
        <p:nvPicPr>
          <p:cNvPr id="8" name="Picture 5" descr="G:\2014 Live Drill Info\Pictures\Picture 042.jpg"/>
          <p:cNvPicPr>
            <a:picLocks noChangeAspect="1" noChangeArrowheads="1"/>
          </p:cNvPicPr>
          <p:nvPr/>
        </p:nvPicPr>
        <p:blipFill rotWithShape="1">
          <a:blip r:embed="rId5" cstate="print"/>
          <a:srcRect t="18428" b="17681"/>
          <a:stretch/>
        </p:blipFill>
        <p:spPr bwMode="auto">
          <a:xfrm>
            <a:off x="2387872" y="4931221"/>
            <a:ext cx="3127894" cy="1498828"/>
          </a:xfrm>
          <a:prstGeom prst="rect">
            <a:avLst/>
          </a:prstGeom>
          <a:noFill/>
        </p:spPr>
      </p:pic>
      <p:pic>
        <p:nvPicPr>
          <p:cNvPr id="9" name="Picture 6" descr="G:\2014 Live Drill Info\Pictures\100_1343.jpg"/>
          <p:cNvPicPr>
            <a:picLocks noChangeAspect="1" noChangeArrowheads="1"/>
          </p:cNvPicPr>
          <p:nvPr/>
        </p:nvPicPr>
        <p:blipFill rotWithShape="1">
          <a:blip r:embed="rId6" cstate="print"/>
          <a:srcRect t="9679" b="22349"/>
          <a:stretch/>
        </p:blipFill>
        <p:spPr bwMode="auto">
          <a:xfrm>
            <a:off x="2390159" y="3213262"/>
            <a:ext cx="3125606" cy="1599633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0" y="5055355"/>
            <a:ext cx="2205412" cy="1240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9"/>
          <a:stretch/>
        </p:blipFill>
        <p:spPr>
          <a:xfrm>
            <a:off x="5615542" y="4225762"/>
            <a:ext cx="3419872" cy="21555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542" y="2261552"/>
            <a:ext cx="3438701" cy="193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Governmental Coordination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99" y="1744513"/>
            <a:ext cx="4376801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Locally – County Depts.</a:t>
            </a:r>
          </a:p>
          <a:p>
            <a:pPr marL="0" indent="0">
              <a:buNone/>
            </a:pPr>
            <a:r>
              <a:rPr lang="en-US" sz="2400" dirty="0" smtClean="0"/>
              <a:t>FDOT – projects, regulations, inspections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Federal </a:t>
            </a:r>
          </a:p>
          <a:p>
            <a:pPr marL="685800" lvl="3">
              <a:buFont typeface="Arial" pitchFamily="34" charset="0"/>
              <a:buChar char="•"/>
            </a:pPr>
            <a:r>
              <a:rPr lang="en-US" sz="1800" dirty="0" smtClean="0"/>
              <a:t>Air Traffic Control (FAA)</a:t>
            </a:r>
          </a:p>
          <a:p>
            <a:pPr marL="685800" lvl="3">
              <a:buFont typeface="Arial" pitchFamily="34" charset="0"/>
              <a:buChar char="•"/>
            </a:pPr>
            <a:r>
              <a:rPr lang="en-US" sz="1800" dirty="0" err="1" smtClean="0"/>
              <a:t>Navaid</a:t>
            </a:r>
            <a:r>
              <a:rPr lang="en-US" sz="1800" dirty="0" smtClean="0"/>
              <a:t> Repairs (FAA)</a:t>
            </a:r>
          </a:p>
          <a:p>
            <a:pPr marL="685800" lvl="3">
              <a:buFont typeface="Arial" pitchFamily="34" charset="0"/>
              <a:buChar char="•"/>
            </a:pPr>
            <a:r>
              <a:rPr lang="en-US" sz="1800" dirty="0" smtClean="0"/>
              <a:t>Security (FBI)</a:t>
            </a:r>
          </a:p>
          <a:p>
            <a:pPr marL="685800" lvl="3">
              <a:buFont typeface="Arial" pitchFamily="34" charset="0"/>
              <a:buChar char="•"/>
            </a:pPr>
            <a:r>
              <a:rPr lang="en-US" sz="1800" dirty="0" smtClean="0"/>
              <a:t>VIPs (US Secret Service, Military, Foreign Governments/Representatives)</a:t>
            </a:r>
          </a:p>
          <a:p>
            <a:pPr marL="685800" lvl="3">
              <a:buFont typeface="Arial" pitchFamily="34" charset="0"/>
              <a:buChar char="•"/>
            </a:pPr>
            <a:r>
              <a:rPr lang="en-US" sz="1800" dirty="0" smtClean="0"/>
              <a:t>Customs and Border Protection (International Flights, Diverts)</a:t>
            </a:r>
          </a:p>
          <a:p>
            <a:pPr marL="685800" lvl="3">
              <a:buFont typeface="Arial" pitchFamily="34" charset="0"/>
              <a:buChar char="•"/>
            </a:pPr>
            <a:r>
              <a:rPr lang="en-US" sz="1800" dirty="0" smtClean="0"/>
              <a:t>Special Events (FIFA 2025, Boca Raton Bowl, Cognizant Classic)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G:\pictures\AF1, 2-15-13\DSC04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45" y="3724517"/>
            <a:ext cx="1980141" cy="132009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9471" r="1653" b="22114"/>
          <a:stretch/>
        </p:blipFill>
        <p:spPr>
          <a:xfrm>
            <a:off x="5220072" y="1766233"/>
            <a:ext cx="3608514" cy="1938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 t="24371" r="7594"/>
          <a:stretch/>
        </p:blipFill>
        <p:spPr>
          <a:xfrm>
            <a:off x="4699780" y="3724517"/>
            <a:ext cx="2126929" cy="1320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4" t="28834" b="12579"/>
          <a:stretch/>
        </p:blipFill>
        <p:spPr>
          <a:xfrm>
            <a:off x="4699780" y="5153486"/>
            <a:ext cx="2132227" cy="1227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6130" r="13776" b="7376"/>
          <a:stretch/>
        </p:blipFill>
        <p:spPr>
          <a:xfrm>
            <a:off x="6848445" y="5248702"/>
            <a:ext cx="1998275" cy="1012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Airports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48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Department of Palm Beach County</a:t>
            </a:r>
          </a:p>
          <a:p>
            <a:pPr>
              <a:buNone/>
            </a:pPr>
            <a:r>
              <a:rPr lang="en-US" sz="2400" dirty="0" smtClean="0"/>
              <a:t>More than 150 Employees</a:t>
            </a:r>
          </a:p>
          <a:p>
            <a:pPr>
              <a:buNone/>
            </a:pPr>
            <a:r>
              <a:rPr lang="en-US" sz="2400" dirty="0" smtClean="0"/>
              <a:t>Divisions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Administration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Planning &amp;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Properties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Fiscal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Maintenance (Terminal/Grounds)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Airport Operations (Operations, Security Office, Communication Center and Training</a:t>
            </a:r>
            <a:r>
              <a:rPr lang="en-US" sz="2000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Security Office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7056784" cy="4525963"/>
          </a:xfrm>
        </p:spPr>
        <p:txBody>
          <a:bodyPr/>
          <a:lstStyle/>
          <a:p>
            <a:pPr marL="682625">
              <a:buFont typeface="Wingdings" panose="05000000000000000000" pitchFamily="2" charset="2"/>
              <a:buChar char="Ø"/>
            </a:pPr>
            <a:r>
              <a:rPr lang="en-US" sz="2400" dirty="0" smtClean="0"/>
              <a:t>Responsible for the ID badging process in accordance with TSA Regulations</a:t>
            </a:r>
          </a:p>
          <a:p>
            <a:pPr marL="1082675" lvl="2" indent="-342900"/>
            <a:r>
              <a:rPr lang="en-US" sz="1800" dirty="0" smtClean="0"/>
              <a:t>Verification of Identification Documents</a:t>
            </a:r>
          </a:p>
          <a:p>
            <a:pPr marL="1082675" lvl="2" indent="-342900"/>
            <a:r>
              <a:rPr lang="en-US" sz="1800" dirty="0" smtClean="0"/>
              <a:t>Fingerprinting</a:t>
            </a:r>
          </a:p>
          <a:p>
            <a:pPr marL="1082675" lvl="2" indent="-342900"/>
            <a:r>
              <a:rPr lang="en-US" sz="1800" dirty="0" smtClean="0"/>
              <a:t>Background Checks</a:t>
            </a:r>
          </a:p>
          <a:p>
            <a:pPr marL="1082675" lvl="2" indent="-342900"/>
            <a:r>
              <a:rPr lang="en-US" sz="1800" dirty="0" smtClean="0"/>
              <a:t>Badge Issuance/Renewals</a:t>
            </a:r>
          </a:p>
          <a:p>
            <a:pPr marL="1082675" lvl="2" indent="-342900"/>
            <a:r>
              <a:rPr lang="en-US" sz="1800" dirty="0" smtClean="0"/>
              <a:t>Ramp Decals</a:t>
            </a:r>
          </a:p>
          <a:p>
            <a:pPr marL="1082675" lvl="2" indent="-342900"/>
            <a:r>
              <a:rPr lang="en-US" sz="1800" dirty="0" smtClean="0"/>
              <a:t>Records</a:t>
            </a:r>
          </a:p>
          <a:p>
            <a:pPr marL="1082675" lvl="2" indent="-342900"/>
            <a:r>
              <a:rPr lang="en-US" sz="1800" dirty="0" smtClean="0"/>
              <a:t>Auditing of ID Media</a:t>
            </a:r>
          </a:p>
          <a:p>
            <a:pPr marL="682625">
              <a:buFont typeface="Wingdings" panose="05000000000000000000" pitchFamily="2" charset="2"/>
              <a:buChar char="Ø"/>
            </a:pPr>
            <a:r>
              <a:rPr lang="en-US" sz="2400" dirty="0" smtClean="0"/>
              <a:t>Ramp Decals</a:t>
            </a:r>
          </a:p>
          <a:p>
            <a:pPr marL="682625">
              <a:buFont typeface="Wingdings" panose="05000000000000000000" pitchFamily="2" charset="2"/>
              <a:buChar char="Ø"/>
            </a:pPr>
            <a:r>
              <a:rPr lang="en-US" sz="2400" dirty="0" smtClean="0"/>
              <a:t>Lost and Found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Communication Center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368" y="1844824"/>
            <a:ext cx="824443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Responsible for the Emergency/Non-Emergency </a:t>
            </a:r>
          </a:p>
          <a:p>
            <a:pPr marL="0" indent="0">
              <a:buNone/>
              <a:tabLst>
                <a:tab pos="347663" algn="l"/>
              </a:tabLst>
            </a:pPr>
            <a:r>
              <a:rPr lang="en-US" sz="2200" dirty="0"/>
              <a:t>	</a:t>
            </a:r>
            <a:r>
              <a:rPr lang="en-US" sz="2200" dirty="0" smtClean="0"/>
              <a:t>Dispatching at PBI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Airport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Airport 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Various Contractors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Coordination with Outside Agencies and Tenants for Emergency/Non-Emergencies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PBSO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PBC CFR/ARFF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PBC Emergency Mgt.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Field calls from the general public on a variety of topics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Monitor systems and coordinates response (Fire Alarm)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Monitor Security Access Control and Alarms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646720" cy="4525963"/>
          </a:xfrm>
        </p:spPr>
        <p:txBody>
          <a:bodyPr/>
          <a:lstStyle/>
          <a:p>
            <a:r>
              <a:rPr lang="en-US" sz="2400" dirty="0" smtClean="0"/>
              <a:t>Responsible for Training Airport Security and </a:t>
            </a:r>
          </a:p>
          <a:p>
            <a:pPr marL="0" indent="0">
              <a:buNone/>
            </a:pPr>
            <a:r>
              <a:rPr lang="en-US" sz="2400" dirty="0" smtClean="0"/>
              <a:t>    Driver Training to tenants/employees/contractors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Initial/Advanced Security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Non-Movement Area Driver Training (Ramp)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Movement Area Driver Training (Runways/Taxiways)</a:t>
            </a:r>
          </a:p>
          <a:p>
            <a:r>
              <a:rPr lang="en-US" sz="2400" dirty="0" smtClean="0"/>
              <a:t>Tracks PBC-required training for DOA employees</a:t>
            </a:r>
          </a:p>
          <a:p>
            <a:r>
              <a:rPr lang="en-US" sz="2400" dirty="0" smtClean="0"/>
              <a:t>Assigns and tracks specialized training for DOA employees </a:t>
            </a:r>
          </a:p>
          <a:p>
            <a:r>
              <a:rPr lang="en-US" sz="2400" dirty="0" smtClean="0"/>
              <a:t>Delivers specialized training to tenants</a:t>
            </a:r>
          </a:p>
          <a:p>
            <a:r>
              <a:rPr lang="en-US" sz="2400" dirty="0" smtClean="0"/>
              <a:t>Responsible for training curriculum and presentations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Operations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indent="-1588">
              <a:buNone/>
            </a:pPr>
            <a:r>
              <a:rPr lang="en-US" sz="2400" u="sng" dirty="0" smtClean="0"/>
              <a:t>	Airside Operations </a:t>
            </a:r>
            <a:r>
              <a:rPr lang="en-US" sz="2400" dirty="0" smtClean="0"/>
              <a:t>– responsible for day-to day operations on the movement/non-movement areas (runways/taxiways/ramps)</a:t>
            </a:r>
          </a:p>
          <a:p>
            <a:pPr>
              <a:buNone/>
            </a:pPr>
            <a:endParaRPr lang="en-US" sz="1200" dirty="0" smtClean="0"/>
          </a:p>
          <a:p>
            <a:pPr indent="-1588">
              <a:buNone/>
            </a:pPr>
            <a:r>
              <a:rPr lang="en-US" sz="2400" u="sng" dirty="0" smtClean="0"/>
              <a:t>Landside Operations </a:t>
            </a:r>
            <a:r>
              <a:rPr lang="en-US" sz="2400" dirty="0" smtClean="0"/>
              <a:t>– responsible for day-to-day operations of landside areas (airport roadways, parking, ground transportation)</a:t>
            </a:r>
          </a:p>
          <a:p>
            <a:pPr indent="-1588">
              <a:buNone/>
            </a:pPr>
            <a:endParaRPr lang="en-US" sz="1200" dirty="0" smtClean="0"/>
          </a:p>
          <a:p>
            <a:pPr indent="-1588">
              <a:buNone/>
            </a:pPr>
            <a:r>
              <a:rPr lang="en-US" sz="2400" u="sng" dirty="0" smtClean="0"/>
              <a:t>Terminal Operations </a:t>
            </a:r>
            <a:r>
              <a:rPr lang="en-US" sz="2400" dirty="0" smtClean="0"/>
              <a:t>– responsible for day-to-day operations of Terminal (airlines, concessions, public areas)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Airside Operations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936104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Examples of daily tasks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Conduct airfield safety inspections (daily, periodic, special, and continuous)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Respond to emergencies (aircraft, airfield, fuel spills, etc.)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Responsible for airfield safety, FAA compliance (Advisory Circulars/FAR Part 139, Other FARs)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Responsible for airport security (TSA, Security Regulations)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Oversee construction (coordination, airfield closures, etc)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 with FAA ATCT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 with governmental entities (Federal, State and Local)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Perform aircraft escorts</a:t>
            </a:r>
          </a:p>
          <a:p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Inspections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772816"/>
            <a:ext cx="7020780" cy="4968552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Airfield Safety Self Inspections – Categories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Pavement Areas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Safety Areas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Markings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Signs Lighting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err="1" smtClean="0"/>
              <a:t>Navaids</a:t>
            </a: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Obstructions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Fueling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Snow and Ice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Construction 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Airport </a:t>
            </a:r>
            <a:r>
              <a:rPr lang="en-US" sz="1800" dirty="0"/>
              <a:t>Rescue and Fire Fighting (ARFF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 Public </a:t>
            </a:r>
            <a:r>
              <a:rPr lang="en-US" sz="1800" dirty="0"/>
              <a:t>protection </a:t>
            </a: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r>
              <a:rPr lang="en-US" sz="1800" dirty="0" smtClean="0"/>
              <a:t>Wildlife</a:t>
            </a: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887" t="38873" r="20227" b="22255"/>
          <a:stretch>
            <a:fillRect/>
          </a:stretch>
        </p:blipFill>
        <p:spPr bwMode="auto">
          <a:xfrm>
            <a:off x="6372200" y="5049223"/>
            <a:ext cx="2628292" cy="147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8695" t="39130" r="17501" b="21740"/>
          <a:stretch>
            <a:fillRect/>
          </a:stretch>
        </p:blipFill>
        <p:spPr bwMode="auto">
          <a:xfrm>
            <a:off x="6372200" y="2216023"/>
            <a:ext cx="2628292" cy="14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7273" t="36364" r="14545" b="22424"/>
          <a:stretch>
            <a:fillRect/>
          </a:stretch>
        </p:blipFill>
        <p:spPr bwMode="auto">
          <a:xfrm>
            <a:off x="6372200" y="3579302"/>
            <a:ext cx="2628292" cy="139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Operations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59393"/>
            <a:ext cx="9361040" cy="4525963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/>
              <a:t>Examples of daily tasks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Conduct Safety Inspections in the Terminal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Respond to emergencies (fires, evacuations, medical)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Responsible for airport security (TSA, Security Regulations, door alarms/suspicious items or people)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 construction (Gate closures)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 with tenants (FBOs, Concessions, etc.)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Coordinate with governmental entities (Federal, State and Local)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Plan/conduct emergency readiness meetings &amp; </a:t>
            </a:r>
            <a:r>
              <a:rPr lang="en-US" sz="2000" dirty="0" smtClean="0"/>
              <a:t>exercises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Respond to facilities related issues (i.e. power loss, fire alarms)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Represent </a:t>
            </a:r>
            <a:r>
              <a:rPr lang="en-US" sz="2000" dirty="0"/>
              <a:t>Department at public meetings &amp; events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Maintain regulatory documents (ACM, ASP, AEP)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15500</TotalTime>
  <Words>653</Words>
  <Application>Microsoft Office PowerPoint</Application>
  <PresentationFormat>On-screen Show (4:3)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Diseño predeterminado</vt:lpstr>
      <vt:lpstr>AVIATION CAREER DAY Palm Beach International Airport</vt:lpstr>
      <vt:lpstr>Department of Airports</vt:lpstr>
      <vt:lpstr>Airport Security Office</vt:lpstr>
      <vt:lpstr>Airport Communication Center</vt:lpstr>
      <vt:lpstr>Training</vt:lpstr>
      <vt:lpstr>Airport Operations</vt:lpstr>
      <vt:lpstr>Airside Operations</vt:lpstr>
      <vt:lpstr>Airport Inspections</vt:lpstr>
      <vt:lpstr>Terminal Operations</vt:lpstr>
      <vt:lpstr>Landside Operations</vt:lpstr>
      <vt:lpstr>Airport Security</vt:lpstr>
      <vt:lpstr>Airport Rescue and Fire Fighting (ARFF)/EMERGENCY EXERCISES</vt:lpstr>
      <vt:lpstr>Governmental Coordination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Erin Harris C.</cp:lastModifiedBy>
  <cp:revision>956</cp:revision>
  <dcterms:created xsi:type="dcterms:W3CDTF">2010-05-23T14:28:12Z</dcterms:created>
  <dcterms:modified xsi:type="dcterms:W3CDTF">2025-09-23T14:51:36Z</dcterms:modified>
</cp:coreProperties>
</file>