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E882B8-3EEB-4437-B0B2-904E41DF0E1A}" v="1" dt="2025-09-16T15:36:10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ks, Darrell" userId="0edbd8fd-5311-4ed0-bcfd-dbc609a228ba" providerId="ADAL" clId="{D8E882B8-3EEB-4437-B0B2-904E41DF0E1A}"/>
    <pc:docChg chg="custSel delSld modSld">
      <pc:chgData name="Brooks, Darrell" userId="0edbd8fd-5311-4ed0-bcfd-dbc609a228ba" providerId="ADAL" clId="{D8E882B8-3EEB-4437-B0B2-904E41DF0E1A}" dt="2025-09-16T18:57:16.737" v="58" actId="20577"/>
      <pc:docMkLst>
        <pc:docMk/>
      </pc:docMkLst>
      <pc:sldChg chg="modSp del mod">
        <pc:chgData name="Brooks, Darrell" userId="0edbd8fd-5311-4ed0-bcfd-dbc609a228ba" providerId="ADAL" clId="{D8E882B8-3EEB-4437-B0B2-904E41DF0E1A}" dt="2025-09-16T18:52:42.604" v="28" actId="47"/>
        <pc:sldMkLst>
          <pc:docMk/>
          <pc:sldMk cId="2929607150" sldId="257"/>
        </pc:sldMkLst>
        <pc:spChg chg="mod">
          <ac:chgData name="Brooks, Darrell" userId="0edbd8fd-5311-4ed0-bcfd-dbc609a228ba" providerId="ADAL" clId="{D8E882B8-3EEB-4437-B0B2-904E41DF0E1A}" dt="2025-09-16T18:51:31.939" v="22" actId="255"/>
          <ac:spMkLst>
            <pc:docMk/>
            <pc:sldMk cId="2929607150" sldId="257"/>
            <ac:spMk id="2" creationId="{F3583448-33A3-0A7B-1D6F-0F4C3589B053}"/>
          </ac:spMkLst>
        </pc:spChg>
        <pc:spChg chg="mod">
          <ac:chgData name="Brooks, Darrell" userId="0edbd8fd-5311-4ed0-bcfd-dbc609a228ba" providerId="ADAL" clId="{D8E882B8-3EEB-4437-B0B2-904E41DF0E1A}" dt="2025-09-16T18:52:04.096" v="25" actId="255"/>
          <ac:spMkLst>
            <pc:docMk/>
            <pc:sldMk cId="2929607150" sldId="257"/>
            <ac:spMk id="3" creationId="{0F6F7FC9-D3CC-6379-7878-85C6AE857953}"/>
          </ac:spMkLst>
        </pc:spChg>
      </pc:sldChg>
      <pc:sldChg chg="modSp mod">
        <pc:chgData name="Brooks, Darrell" userId="0edbd8fd-5311-4ed0-bcfd-dbc609a228ba" providerId="ADAL" clId="{D8E882B8-3EEB-4437-B0B2-904E41DF0E1A}" dt="2025-09-16T18:53:06.769" v="29" actId="255"/>
        <pc:sldMkLst>
          <pc:docMk/>
          <pc:sldMk cId="174595025" sldId="258"/>
        </pc:sldMkLst>
        <pc:spChg chg="mod">
          <ac:chgData name="Brooks, Darrell" userId="0edbd8fd-5311-4ed0-bcfd-dbc609a228ba" providerId="ADAL" clId="{D8E882B8-3EEB-4437-B0B2-904E41DF0E1A}" dt="2025-09-16T18:53:06.769" v="29" actId="255"/>
          <ac:spMkLst>
            <pc:docMk/>
            <pc:sldMk cId="174595025" sldId="258"/>
            <ac:spMk id="3" creationId="{CAC7E4C9-6A4A-543F-C900-CE3B09582C36}"/>
          </ac:spMkLst>
        </pc:spChg>
      </pc:sldChg>
      <pc:sldChg chg="modSp mod">
        <pc:chgData name="Brooks, Darrell" userId="0edbd8fd-5311-4ed0-bcfd-dbc609a228ba" providerId="ADAL" clId="{D8E882B8-3EEB-4437-B0B2-904E41DF0E1A}" dt="2025-09-16T18:47:24.746" v="20" actId="255"/>
        <pc:sldMkLst>
          <pc:docMk/>
          <pc:sldMk cId="3501837098" sldId="260"/>
        </pc:sldMkLst>
        <pc:spChg chg="mod">
          <ac:chgData name="Brooks, Darrell" userId="0edbd8fd-5311-4ed0-bcfd-dbc609a228ba" providerId="ADAL" clId="{D8E882B8-3EEB-4437-B0B2-904E41DF0E1A}" dt="2025-09-16T18:46:58.936" v="19" actId="27636"/>
          <ac:spMkLst>
            <pc:docMk/>
            <pc:sldMk cId="3501837098" sldId="260"/>
            <ac:spMk id="4" creationId="{E3FC4AAD-C489-4281-1990-8AA15CBA6967}"/>
          </ac:spMkLst>
        </pc:spChg>
        <pc:spChg chg="mod">
          <ac:chgData name="Brooks, Darrell" userId="0edbd8fd-5311-4ed0-bcfd-dbc609a228ba" providerId="ADAL" clId="{D8E882B8-3EEB-4437-B0B2-904E41DF0E1A}" dt="2025-09-16T18:47:24.746" v="20" actId="255"/>
          <ac:spMkLst>
            <pc:docMk/>
            <pc:sldMk cId="3501837098" sldId="260"/>
            <ac:spMk id="6" creationId="{0529B2C6-4029-A37D-DE70-5DB718D242F8}"/>
          </ac:spMkLst>
        </pc:spChg>
      </pc:sldChg>
      <pc:sldChg chg="modSp mod">
        <pc:chgData name="Brooks, Darrell" userId="0edbd8fd-5311-4ed0-bcfd-dbc609a228ba" providerId="ADAL" clId="{D8E882B8-3EEB-4437-B0B2-904E41DF0E1A}" dt="2025-09-16T18:57:16.737" v="58" actId="20577"/>
        <pc:sldMkLst>
          <pc:docMk/>
          <pc:sldMk cId="500186149" sldId="262"/>
        </pc:sldMkLst>
        <pc:spChg chg="mod">
          <ac:chgData name="Brooks, Darrell" userId="0edbd8fd-5311-4ed0-bcfd-dbc609a228ba" providerId="ADAL" clId="{D8E882B8-3EEB-4437-B0B2-904E41DF0E1A}" dt="2025-09-16T18:57:16.737" v="58" actId="20577"/>
          <ac:spMkLst>
            <pc:docMk/>
            <pc:sldMk cId="500186149" sldId="262"/>
            <ac:spMk id="3" creationId="{8DC72A43-6143-D004-5B1C-5344A60A265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36137-56A0-6F74-CFB0-361B53689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9AC0E-1A19-B74E-147D-D1863EC0E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BBBB6-9584-8C3B-0B9C-9998A987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3438-33E2-4005-952B-85101A1EB8A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545D3-580B-0670-805A-23A31D98C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1A7D3-9577-9A23-4BFF-05BE4285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B6444-1EB0-41E6-B398-923A9E5F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9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F335-1754-1272-375F-3A9FC976E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D7C61-F050-EA6C-447F-92492AE8E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15317-64BD-3F59-1ECB-87C43015F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3438-33E2-4005-952B-85101A1EB8A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0CA6B-7AE1-C979-F233-6D190FFB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5858B-DF79-F5B6-568A-632D66E25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B6444-1EB0-41E6-B398-923A9E5F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2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BE25C-3DBA-1709-730D-BF4AD3DD4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29EBF-64B9-1652-6FBC-523342FE3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CF285-FB19-7EB2-D6A9-E1430F750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3438-33E2-4005-952B-85101A1EB8A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180A4-1379-D2EF-B21E-FE1D8379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3EDA9-EB26-4B40-431D-83D45F7B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B6444-1EB0-41E6-B398-923A9E5F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0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DEE0-B1C4-8F30-957D-BDFDE1979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617EC-4DD0-3E94-42DF-8AE8F8833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87D4A-503D-150A-9B35-8C4502AC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3438-33E2-4005-952B-85101A1EB8A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317D6-2CA9-5059-FF6F-BABE55577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36F8A-1569-78AB-7DE4-A6A0A269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B6444-1EB0-41E6-B398-923A9E5F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F96E9-C74A-3E2F-3B0A-DC496C260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34E00-7EAE-A2BB-A14B-B9F123B7F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7EDBD-84A7-1261-174E-624D865F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3438-33E2-4005-952B-85101A1EB8A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55BAA-3C14-F1A4-0F31-0DD09545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1C1ED-715A-8092-9873-F9812EDC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B6444-1EB0-41E6-B398-923A9E5F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4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A82D0-575A-8419-AE27-212DAA39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58C1-C4DD-89B9-8A33-676FB88FD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769FF-C05B-F5DD-41A7-946663595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940FA-6FFD-1125-977A-75265CD37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3438-33E2-4005-952B-85101A1EB8A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FBD80-5255-C3EB-FCAE-37A0392C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E8839-7330-83E1-6D5D-08EF10D5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B6444-1EB0-41E6-B398-923A9E5F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6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183E-5B9E-6A4F-AD66-80E770C91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A1D7C-6135-D77C-91D1-786566101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418E7-5976-784C-32C5-AF9083DBF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56507-2D0F-2A46-6E91-78D160BB2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20DD7E-1CAE-3755-3C1C-A973A0CEF3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FC6CB7-3966-B9FB-4495-1C5791E8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3438-33E2-4005-952B-85101A1EB8A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0EEFEC-ED6A-450E-97CF-0B3040BB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42C411-B9F9-28D8-9667-ACDEE62A1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B6444-1EB0-41E6-B398-923A9E5F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D758-7AEE-6F0C-D67B-04377508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88E4F-2634-3CCF-5DF6-7BB287020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3438-33E2-4005-952B-85101A1EB8A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1FD2A-0F78-C0FB-C5AC-B026675B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BE0F7-CF9D-E754-049D-5F323305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B6444-1EB0-41E6-B398-923A9E5F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2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DBD2ED-F98A-A962-5D77-AE10E5FCE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3438-33E2-4005-952B-85101A1EB8A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75E39-8AA9-610F-E809-77D6C1D4B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80B3B-346C-09C2-1986-77C01065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B6444-1EB0-41E6-B398-923A9E5F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5329-EDAA-93B7-8D97-F9302C3D4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B70CF-2DAE-F23E-0C9C-B06E971DA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AB315-614D-18B0-5D69-C3DF587E2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F329A-D56F-09B7-F5B6-EE130CB9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3438-33E2-4005-952B-85101A1EB8A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959DA-A798-2AB0-5BB8-D06715B5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34132-09AD-E165-2B89-FC31AC338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B6444-1EB0-41E6-B398-923A9E5F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9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C1C44-70D6-D00F-E35E-3CB3C402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F7490-E0BD-AA06-FFAA-434BD8A1E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4AF15-8BC0-D276-5D63-E1062F513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A1418-9ACC-06F5-8735-A236F734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3438-33E2-4005-952B-85101A1EB8A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53DC0-E1E6-1555-DD8A-D946A371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73E09-14BE-958C-CB12-D02BE3B92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B6444-1EB0-41E6-B398-923A9E5F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2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365B8-E7BB-6856-C19D-646361D9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B9596-7D63-A3AF-8A3B-9EACCA034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1FF6A-4904-1C89-1D55-9CCF94E2F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83438-33E2-4005-952B-85101A1EB8A4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26329-A6E7-6CDB-6E6F-87ABC1D30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2E410-FC54-C07B-5064-9ADE98AEC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B6444-1EB0-41E6-B398-923A9E5FB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2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524CE-1116-5D22-0869-BF8CFFE7F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995"/>
            <a:ext cx="9144000" cy="110938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</a:rPr>
              <a:t>Palm Beach International Airport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46166-B9D6-4603-49CF-7F70EDFA2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TSA History &amp; Mission Statement</a:t>
            </a:r>
          </a:p>
          <a:p>
            <a:r>
              <a:rPr lang="en-US" dirty="0"/>
              <a:t>TSA Pay Scale 2025: Updated Salary &amp; Benefits Guide</a:t>
            </a:r>
          </a:p>
          <a:p>
            <a:r>
              <a:rPr lang="en-US" dirty="0"/>
              <a:t>   A Comprehensive Overview for Prospective TSA Recruits</a:t>
            </a:r>
          </a:p>
        </p:txBody>
      </p:sp>
      <p:pic>
        <p:nvPicPr>
          <p:cNvPr id="1028" name="Picture 4" descr="TSA | Transportation Security Administration Employee ...">
            <a:extLst>
              <a:ext uri="{FF2B5EF4-FFF2-40B4-BE49-F238E27FC236}">
                <a16:creationId xmlns:a16="http://schemas.microsoft.com/office/drawing/2014/main" id="{B5D1A916-F15C-5417-7FDF-8F42A27B1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6" y="232355"/>
            <a:ext cx="2560122" cy="189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3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2542-AB9B-9359-6E2F-93956821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15"/>
            <a:ext cx="10515600" cy="985652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             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Why Join the TSA?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7E4C9-6A4A-543F-C900-CE3B09582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8462"/>
            <a:ext cx="10515600" cy="526850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Structured salary system aligned with the federal General Schedule (GS).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Competitive salaries with locality pay adjustments.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Opportunities for career growth, step increases, and comprehensive benefits.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chemeClr val="accent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+mj-cs"/>
              </a:rPr>
              <a:t>TSA Mission Statement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Mission: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Protect the nation’s transportation systems to ensure freedom of movement for people and commerce.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TSA focuses on safeguarding air travel, railways, highways, and mass transit systems against threats.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+mj-cs"/>
              </a:rPr>
              <a:t>Brief History of TSA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The Transportation Security Administration (TSA) was established in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2001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following the tragic events of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September 11, 2001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Created under the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Aviation and Transportation Security Act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, TSA was tasked with securing the nation’s transportation systems.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Initially part of the Department of Transportation, TSA transitioned to the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Department of Homeland Security (DHS)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in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2003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5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3EF20-968C-3B32-41F2-ED724CB2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               J</a:t>
            </a:r>
            <a:r>
              <a:rPr lang="en-US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obs available within the Domestic Aviation Operations (DAO)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B1DDB-47A4-9B9F-1406-F37C4C710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Security Operations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C4AAD-C489-4281-1990-8AA15CBA69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Transportation Security Officer (STSO, LTSO,TSO):</a:t>
            </a:r>
            <a:br>
              <a:rPr lang="en-US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</a:br>
            <a:r>
              <a:rPr lang="en-US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Frontline personnel responsible for screening passengers, baggage, and cargo at airports.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Coordination Center Officer (CCO):</a:t>
            </a:r>
            <a:br>
              <a:rPr lang="en-US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</a:br>
            <a:r>
              <a:rPr lang="en-US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Monitors security operations and coordinates responses to incidents.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Instructor/Trainer:</a:t>
            </a:r>
            <a:br>
              <a:rPr lang="en-US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</a:br>
            <a:r>
              <a:rPr lang="en-US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Provides training for TSA personnel on security procedures, equipment, and protocols.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TSA Canine Handler:</a:t>
            </a:r>
            <a:r>
              <a:rPr lang="en-US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Works with trained dogs to detect explosives and other threats in transportation environments.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TSA Inspector:</a:t>
            </a:r>
            <a:r>
              <a:rPr lang="en-US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Ensures compliance with TSA regulations and policies at transportation hubs to maintain security standards.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TSA Explosives Detection Specialist:</a:t>
            </a:r>
            <a:r>
              <a:rPr lang="en-US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Operates and maintains explosives detection systems to identify and mitigate potential threats.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Federal Air Marshal (FAM):</a:t>
            </a:r>
            <a:r>
              <a:rPr lang="en-US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Provides in-flight security by detecting, deterring, and responding to threats to ensure the safety of passengers and crew.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8AC8C-1517-F59D-A83E-9CC474354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Management and Leadership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29B2C6-4029-A37D-DE70-5DB718D242F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Federal Security Director (FSD):</a:t>
            </a:r>
            <a:br>
              <a:rPr lang="en-US" sz="11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</a:br>
            <a:r>
              <a:rPr lang="en-US" sz="11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Senior leadership role responsible for managing TSA operations at airports.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Federal Security Director Group (</a:t>
            </a: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DFSD,</a:t>
            </a:r>
            <a:r>
              <a:rPr lang="en-US" sz="11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AFSD DAFSDs):</a:t>
            </a:r>
            <a:br>
              <a:rPr lang="en-US" sz="11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</a:br>
            <a:r>
              <a:rPr lang="en-US" sz="11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Supports the FSD in overseeing airport security programs.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Transportation Security Manager (STSM,TSM):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Supervises STSO,LTSO and TSOs and oversees airport security operations.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37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8091A-D0E4-6A57-A8BA-446610259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Training for New TSOs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AC6CC-98CB-94AF-6EA0-0B4E5798E960}"/>
              </a:ext>
            </a:extLst>
          </p:cNvPr>
          <p:cNvSpPr txBox="1"/>
          <p:nvPr/>
        </p:nvSpPr>
        <p:spPr>
          <a:xfrm>
            <a:off x="647205" y="1484416"/>
            <a:ext cx="849531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Basic Training Program: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New TSOs undergo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basic training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 to learn the skills and knowledge required for passenger and baggage screening.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Training includes classroom instruction, hands-on practice, and simulations.</a:t>
            </a:r>
            <a:endParaRPr lang="en-US" b="1" i="0" dirty="0">
              <a:solidFill>
                <a:schemeClr val="accent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Federal Law Enforcement Training Center (FLETC):</a:t>
            </a:r>
            <a:endParaRPr lang="en-US" b="0" i="0" dirty="0">
              <a:solidFill>
                <a:schemeClr val="accent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New TSOs attend training at the 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FLETC TSA Academy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located in </a:t>
            </a:r>
            <a:r>
              <a:rPr lang="en-US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Glynco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, Georgia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FLETC is the primary training facility for TSA personnel and other federal law enforcement officers.</a:t>
            </a:r>
          </a:p>
          <a:p>
            <a:pPr algn="l"/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On-the-Job Training:</a:t>
            </a:r>
            <a:endParaRPr lang="en-US" b="0" i="0" dirty="0">
              <a:solidFill>
                <a:schemeClr val="accent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After completing classroom training at FLETC, new TSOs receive 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on-the-job training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at their assigned airport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</a:endParaRPr>
          </a:p>
          <a:p>
            <a:pPr algn="l">
              <a:buFont typeface="+mj-lt"/>
              <a:buAutoNum type="arabicPeriod"/>
            </a:pPr>
            <a:endParaRPr lang="en-US" b="1" i="0" dirty="0">
              <a:solidFill>
                <a:srgbClr val="32313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42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70F27-9477-93D5-A966-76D2AECDD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452"/>
            <a:ext cx="10515600" cy="617518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565C65"/>
                </a:solidFill>
                <a:effectLst/>
                <a:latin typeface="Segoe UI" panose="020B0502040204020203" pitchFamily="34" charset="0"/>
              </a:rPr>
              <a:t>            </a:t>
            </a:r>
            <a: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TSA Salaries in 2025 and     	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+mj-cs"/>
              </a:rPr>
              <a:t>Comprehensive Benefits Package</a:t>
            </a:r>
            <a:br>
              <a:rPr lang="en-US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2A43-6143-D004-5B1C-5344A60A2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969"/>
            <a:ext cx="10515600" cy="5030994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Salary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Starting salary for TSO (Band D, Step 1): 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$34,454 base plus 24.67%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South Florida locality (Miami to Port St. Lucie) </a:t>
            </a: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Step increases (1-10): Every </a:t>
            </a: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1–3 years</a:t>
            </a: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 depending on step level.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</a:endParaRPr>
          </a:p>
          <a:p>
            <a:pPr marL="0" indent="0" algn="l">
              <a:buNone/>
            </a:pPr>
            <a:r>
              <a:rPr lang="en-US" sz="1600" b="1" i="0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</a:rPr>
              <a:t>Step Progression Timeline: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</a:rPr>
              <a:t>Steps 1 → 2 → 3 → 4: each after 1 year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</a:rPr>
              <a:t>Steps 4 → 5 → 6 → 7: every 2 years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</a:rPr>
              <a:t>Steps 7 → 8 → 9 → 10: every 3 year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</a:rPr>
              <a:t>Benefits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Health insurance through the Federal Employees Health Benefits (FEHB) program.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Retirement coverage under the Federal Employees Retirement System (FERS), including pension and Social Security.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Thrift Savings Plan (TSP) with government matching contributions, similar to a 401(k).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Paid leave including annual leave, sick leave, and federal holidays.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Life and disability insurance options through FEGLI.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Career development opportunities, such as training programs and promotion potential.</a:t>
            </a:r>
          </a:p>
          <a:p>
            <a:pPr marL="0" indent="0" algn="l">
              <a:buNone/>
            </a:pPr>
            <a:endParaRPr lang="en-US" sz="1600" b="1" i="0" dirty="0">
              <a:solidFill>
                <a:schemeClr val="accent1">
                  <a:lumMod val="75000"/>
                </a:schemeClr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86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E6A89-C4AC-6C09-40A5-D942D607A6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383838" cy="356347"/>
          </a:xfrm>
        </p:spPr>
        <p:txBody>
          <a:bodyPr>
            <a:normAutofit fontScale="90000"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+mj-cs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+mj-cs"/>
              </a:rPr>
              <a:t>TSA Base Salaries in 2025, continue</a:t>
            </a:r>
            <a:endParaRPr lang="en-US" sz="2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7D36CA-4FBC-6545-F73A-C8C9C2A06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029105"/>
              </p:ext>
            </p:extLst>
          </p:nvPr>
        </p:nvGraphicFramePr>
        <p:xfrm>
          <a:off x="5347987" y="545544"/>
          <a:ext cx="833120" cy="3657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5678268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420974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0967906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41409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b="1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430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243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54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319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584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316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564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657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87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BDB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50029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4E9577F-63F6-5773-C281-431F6037B375}"/>
              </a:ext>
            </a:extLst>
          </p:cNvPr>
          <p:cNvSpPr txBox="1"/>
          <p:nvPr/>
        </p:nvSpPr>
        <p:spPr>
          <a:xfrm>
            <a:off x="398085" y="4623098"/>
            <a:ext cx="28642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UI" panose="020B0502040204020203" pitchFamily="34" charset="0"/>
              </a:rPr>
              <a:t>Steps to Become a TSA Officer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781F48-C4E4-C83A-C23A-477BFCBC8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8" y="4930875"/>
            <a:ext cx="3894681" cy="1859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6B4ADB-789C-D086-2BB9-DA1C0D520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89" t="21653" r="73341" b="34660"/>
          <a:stretch/>
        </p:blipFill>
        <p:spPr bwMode="auto">
          <a:xfrm>
            <a:off x="1894115" y="356347"/>
            <a:ext cx="7493329" cy="41533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55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671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-apple-system</vt:lpstr>
      <vt:lpstr>Arial</vt:lpstr>
      <vt:lpstr>Calibri</vt:lpstr>
      <vt:lpstr>Calibri Light</vt:lpstr>
      <vt:lpstr>Segoe UI</vt:lpstr>
      <vt:lpstr>Office Theme</vt:lpstr>
      <vt:lpstr>Palm Beach International Airport</vt:lpstr>
      <vt:lpstr>             Why Join the TSA? </vt:lpstr>
      <vt:lpstr>               Jobs available within the Domestic Aviation Operations (DAO) </vt:lpstr>
      <vt:lpstr>                 Training for New TSOs</vt:lpstr>
      <vt:lpstr>            TSA Salaries in 2025 and      Comprehensive Benefits Package </vt:lpstr>
      <vt:lpstr>   TSA Base Salaries in 2025, continue</vt:lpstr>
    </vt:vector>
  </TitlesOfParts>
  <Company>Transportation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Palm Beach International Airport</dc:title>
  <dc:creator>Brooks, Darrell</dc:creator>
  <cp:lastModifiedBy>Brooks, Darrell</cp:lastModifiedBy>
  <cp:revision>3</cp:revision>
  <dcterms:created xsi:type="dcterms:W3CDTF">2025-09-16T11:55:33Z</dcterms:created>
  <dcterms:modified xsi:type="dcterms:W3CDTF">2025-09-16T18:57:21Z</dcterms:modified>
</cp:coreProperties>
</file>